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8" r:id="rId5"/>
    <p:sldId id="260" r:id="rId6"/>
    <p:sldId id="267" r:id="rId7"/>
    <p:sldId id="265" r:id="rId8"/>
    <p:sldId id="270" r:id="rId9"/>
    <p:sldId id="266" r:id="rId10"/>
    <p:sldId id="264" r:id="rId11"/>
    <p:sldId id="272" r:id="rId12"/>
    <p:sldId id="275" r:id="rId13"/>
    <p:sldId id="274" r:id="rId14"/>
    <p:sldId id="276" r:id="rId15"/>
    <p:sldId id="273" r:id="rId16"/>
    <p:sldId id="277" r:id="rId17"/>
    <p:sldId id="278" r:id="rId18"/>
    <p:sldId id="279" r:id="rId19"/>
    <p:sldId id="280" r:id="rId20"/>
    <p:sldId id="282" r:id="rId21"/>
    <p:sldId id="281"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8" y="15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95341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85070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63826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628E2-8688-4FB5-8A57-06A7C01B1849}"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314649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628E2-8688-4FB5-8A57-06A7C01B1849}" type="datetimeFigureOut">
              <a:rPr lang="en-US" smtClean="0"/>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214221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628E2-8688-4FB5-8A57-06A7C01B1849}"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44634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628E2-8688-4FB5-8A57-06A7C01B1849}" type="datetimeFigureOut">
              <a:rPr lang="en-US" smtClean="0"/>
              <a:t>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94209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628E2-8688-4FB5-8A57-06A7C01B1849}" type="datetimeFigureOut">
              <a:rPr lang="en-US" smtClean="0"/>
              <a:t>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386146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628E2-8688-4FB5-8A57-06A7C01B1849}" type="datetimeFigureOut">
              <a:rPr lang="en-US" smtClean="0"/>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35417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28E2-8688-4FB5-8A57-06A7C01B1849}"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104338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28E2-8688-4FB5-8A57-06A7C01B1849}" type="datetimeFigureOut">
              <a:rPr lang="en-US" smtClean="0"/>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4B877-5D52-421E-9DD0-A70338FB2B17}" type="slidenum">
              <a:rPr lang="en-US" smtClean="0"/>
              <a:t>‹#›</a:t>
            </a:fld>
            <a:endParaRPr lang="en-US"/>
          </a:p>
        </p:txBody>
      </p:sp>
    </p:spTree>
    <p:extLst>
      <p:ext uri="{BB962C8B-B14F-4D97-AF65-F5344CB8AC3E}">
        <p14:creationId xmlns:p14="http://schemas.microsoft.com/office/powerpoint/2010/main" val="205730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628E2-8688-4FB5-8A57-06A7C01B1849}" type="datetimeFigureOut">
              <a:rPr lang="en-US" smtClean="0"/>
              <a:t>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4B877-5D52-421E-9DD0-A70338FB2B17}" type="slidenum">
              <a:rPr lang="en-US" smtClean="0"/>
              <a:t>‹#›</a:t>
            </a:fld>
            <a:endParaRPr lang="en-US"/>
          </a:p>
        </p:txBody>
      </p:sp>
    </p:spTree>
    <p:extLst>
      <p:ext uri="{BB962C8B-B14F-4D97-AF65-F5344CB8AC3E}">
        <p14:creationId xmlns:p14="http://schemas.microsoft.com/office/powerpoint/2010/main" val="240259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79" y="0"/>
            <a:ext cx="8549841" cy="6858000"/>
          </a:xfrm>
          <a:prstGeom prst="rect">
            <a:avLst/>
          </a:prstGeom>
        </p:spPr>
      </p:pic>
      <p:sp>
        <p:nvSpPr>
          <p:cNvPr id="5" name="Title 1"/>
          <p:cNvSpPr txBox="1">
            <a:spLocks/>
          </p:cNvSpPr>
          <p:nvPr/>
        </p:nvSpPr>
        <p:spPr>
          <a:xfrm>
            <a:off x="297080" y="5921375"/>
            <a:ext cx="8549840" cy="936625"/>
          </a:xfrm>
          <a:prstGeom prst="rect">
            <a:avLst/>
          </a:prstGeom>
          <a:solidFill>
            <a:srgbClr val="434A3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chemeClr val="bg1"/>
                </a:solidFill>
                <a:effectLst>
                  <a:outerShdw blurRad="38100" dist="38100" dir="2700000" algn="tl">
                    <a:srgbClr val="000000">
                      <a:alpha val="43137"/>
                    </a:srgbClr>
                  </a:outerShdw>
                </a:effectLst>
              </a:rPr>
              <a:t>Welcome to The Fellowship</a:t>
            </a:r>
            <a:br>
              <a:rPr lang="en-US" sz="2400" b="1" smtClean="0">
                <a:solidFill>
                  <a:schemeClr val="bg1"/>
                </a:solidFill>
                <a:effectLst>
                  <a:outerShdw blurRad="38100" dist="38100" dir="2700000" algn="tl">
                    <a:srgbClr val="000000">
                      <a:alpha val="43137"/>
                    </a:srgbClr>
                  </a:outerShdw>
                </a:effectLst>
              </a:rPr>
            </a:br>
            <a:r>
              <a:rPr lang="en-US" sz="2400" b="1" smtClean="0">
                <a:solidFill>
                  <a:schemeClr val="bg1"/>
                </a:solidFill>
                <a:effectLst>
                  <a:outerShdw blurRad="38100" dist="38100" dir="2700000" algn="tl">
                    <a:srgbClr val="000000">
                      <a:alpha val="43137"/>
                    </a:srgbClr>
                  </a:outerShdw>
                </a:effectLst>
              </a:rPr>
              <a:t>01.08.12</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147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0"/>
            <a:ext cx="5340350" cy="5853113"/>
          </a:xfrm>
        </p:spPr>
        <p:txBody>
          <a:bodyPr/>
          <a:lstStyle/>
          <a:p>
            <a:pPr marL="0" indent="0" algn="ctr">
              <a:buNone/>
            </a:pPr>
            <a:r>
              <a:rPr lang="en-US" dirty="0" smtClean="0"/>
              <a:t>What </a:t>
            </a:r>
            <a:r>
              <a:rPr lang="en-US" dirty="0" smtClean="0"/>
              <a:t>was similar </a:t>
            </a:r>
            <a:r>
              <a:rPr lang="en-US" dirty="0" smtClean="0"/>
              <a:t>in </a:t>
            </a:r>
          </a:p>
          <a:p>
            <a:pPr marL="0" indent="0" algn="ctr">
              <a:buNone/>
            </a:pPr>
            <a:r>
              <a:rPr lang="en-US" dirty="0" smtClean="0"/>
              <a:t>all the testimonies?</a:t>
            </a:r>
          </a:p>
          <a:p>
            <a:pPr marL="0" indent="0">
              <a:buNone/>
            </a:pPr>
            <a:endParaRPr lang="en-US" dirty="0"/>
          </a:p>
          <a:p>
            <a:pPr>
              <a:lnSpc>
                <a:spcPct val="150000"/>
              </a:lnSpc>
            </a:pPr>
            <a:r>
              <a:rPr lang="en-US" dirty="0" smtClean="0"/>
              <a:t>The Lord given proper place</a:t>
            </a:r>
          </a:p>
          <a:p>
            <a:pPr>
              <a:lnSpc>
                <a:spcPct val="150000"/>
              </a:lnSpc>
            </a:pPr>
            <a:r>
              <a:rPr lang="en-US" dirty="0" smtClean="0"/>
              <a:t>The person trusting the Lord</a:t>
            </a:r>
          </a:p>
          <a:p>
            <a:pPr>
              <a:lnSpc>
                <a:spcPct val="150000"/>
              </a:lnSpc>
            </a:pPr>
            <a:r>
              <a:rPr lang="en-US" dirty="0" smtClean="0"/>
              <a:t>There was a main thought of what the Lord did in the situation</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3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a:t>Eliezer of </a:t>
            </a:r>
            <a:r>
              <a:rPr lang="en-US" dirty="0" smtClean="0"/>
              <a:t>Damascus</a:t>
            </a:r>
          </a:p>
          <a:p>
            <a:pPr marL="0" indent="0" algn="ctr">
              <a:buNone/>
            </a:pPr>
            <a:r>
              <a:rPr lang="en-US" dirty="0" smtClean="0"/>
              <a:t> </a:t>
            </a:r>
            <a:r>
              <a:rPr lang="en-US" sz="2800" dirty="0" smtClean="0"/>
              <a:t>Genesis 24:48</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600200"/>
            <a:ext cx="4477057" cy="299067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733800" y="4876800"/>
            <a:ext cx="4982518" cy="923330"/>
          </a:xfrm>
          <a:prstGeom prst="rect">
            <a:avLst/>
          </a:prstGeom>
          <a:noFill/>
        </p:spPr>
        <p:txBody>
          <a:bodyPr wrap="none" rtlCol="0">
            <a:spAutoFit/>
          </a:bodyPr>
          <a:lstStyle/>
          <a:p>
            <a:pPr algn="ctr"/>
            <a:r>
              <a:rPr lang="en-US" dirty="0">
                <a:effectLst>
                  <a:outerShdw blurRad="38100" dist="38100" dir="2700000" algn="tl">
                    <a:srgbClr val="000000">
                      <a:alpha val="43137"/>
                    </a:srgbClr>
                  </a:outerShdw>
                </a:effectLst>
              </a:rPr>
              <a:t>And I bowed my head and worshiped the LORD, </a:t>
            </a:r>
            <a:endParaRPr lang="en-US" dirty="0" smtClean="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and </a:t>
            </a:r>
            <a:r>
              <a:rPr lang="en-US" dirty="0">
                <a:effectLst>
                  <a:outerShdw blurRad="38100" dist="38100" dir="2700000" algn="tl">
                    <a:srgbClr val="000000">
                      <a:alpha val="43137"/>
                    </a:srgbClr>
                  </a:outerShdw>
                </a:effectLst>
              </a:rPr>
              <a:t>blessed the LORD God of my master Abraham, </a:t>
            </a:r>
            <a:endParaRPr lang="en-US" dirty="0" smtClean="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who </a:t>
            </a:r>
            <a:r>
              <a:rPr lang="en-US" dirty="0">
                <a:effectLst>
                  <a:outerShdw blurRad="38100" dist="38100" dir="2700000" algn="tl">
                    <a:srgbClr val="000000">
                      <a:alpha val="43137"/>
                    </a:srgbClr>
                  </a:outerShdw>
                </a:effectLst>
              </a:rPr>
              <a:t>had led me in the way of truth </a:t>
            </a:r>
          </a:p>
        </p:txBody>
      </p:sp>
    </p:spTree>
    <p:extLst>
      <p:ext uri="{BB962C8B-B14F-4D97-AF65-F5344CB8AC3E}">
        <p14:creationId xmlns:p14="http://schemas.microsoft.com/office/powerpoint/2010/main" val="137427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a:t>Eliezer of </a:t>
            </a:r>
            <a:r>
              <a:rPr lang="en-US" dirty="0" smtClean="0"/>
              <a:t>Damascus</a:t>
            </a:r>
          </a:p>
          <a:p>
            <a:pPr marL="0" indent="0" algn="ctr">
              <a:buNone/>
            </a:pPr>
            <a:r>
              <a:rPr lang="en-US" dirty="0" smtClean="0"/>
              <a:t> </a:t>
            </a:r>
            <a:r>
              <a:rPr lang="en-US" sz="2800" dirty="0" smtClean="0"/>
              <a:t>Genesis 24:48</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600200"/>
            <a:ext cx="4477057" cy="2990673"/>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150088" y="4876800"/>
            <a:ext cx="2149949" cy="707886"/>
          </a:xfrm>
          <a:prstGeom prst="rect">
            <a:avLst/>
          </a:prstGeom>
          <a:noFill/>
        </p:spPr>
        <p:txBody>
          <a:bodyPr wrap="none" rtlCol="0">
            <a:spAutoFit/>
          </a:bodyPr>
          <a:lstStyle/>
          <a:p>
            <a:pPr algn="ctr"/>
            <a:r>
              <a:rPr lang="en-US" sz="4000" dirty="0" smtClean="0">
                <a:effectLst>
                  <a:outerShdw blurRad="38100" dist="38100" dir="2700000" algn="tl">
                    <a:srgbClr val="000000">
                      <a:alpha val="43137"/>
                    </a:srgbClr>
                  </a:outerShdw>
                </a:effectLst>
              </a:rPr>
              <a:t>Guidance</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0236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dirty="0" smtClean="0"/>
              <a:t>David of Bethlehem</a:t>
            </a:r>
          </a:p>
          <a:p>
            <a:pPr marL="0" indent="0" algn="ctr">
              <a:buNone/>
            </a:pPr>
            <a:r>
              <a:rPr lang="en-US" sz="2400" dirty="0" smtClean="0"/>
              <a:t>1 Samuel 17:37  </a:t>
            </a:r>
            <a:endParaRPr lang="en-US" sz="2400"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026" name="Picture 2" descr="http://i31.tinypic.com/1042pfn.jpg"/>
          <p:cNvPicPr>
            <a:picLocks noChangeAspect="1" noChangeArrowheads="1"/>
          </p:cNvPicPr>
          <p:nvPr/>
        </p:nvPicPr>
        <p:blipFill rotWithShape="1">
          <a:blip r:embed="rId3">
            <a:extLst>
              <a:ext uri="{28A0092B-C50C-407E-A947-70E740481C1C}">
                <a14:useLocalDpi xmlns:a14="http://schemas.microsoft.com/office/drawing/2010/main" val="0"/>
              </a:ext>
            </a:extLst>
          </a:blip>
          <a:srcRect l="4770" r="19928"/>
          <a:stretch/>
        </p:blipFill>
        <p:spPr bwMode="auto">
          <a:xfrm>
            <a:off x="4690817" y="1788827"/>
            <a:ext cx="3386383" cy="2998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4800600"/>
            <a:ext cx="4953000" cy="1384995"/>
          </a:xfrm>
          <a:prstGeom prst="rect">
            <a:avLst/>
          </a:prstGeom>
          <a:noFill/>
        </p:spPr>
        <p:txBody>
          <a:bodyPr wrap="square" rtlCol="0">
            <a:spAutoFit/>
          </a:bodyPr>
          <a:lstStyle/>
          <a:p>
            <a:pPr algn="ctr"/>
            <a:r>
              <a:rPr lang="en-US" sz="2800" dirty="0" smtClean="0"/>
              <a:t>The </a:t>
            </a:r>
            <a:r>
              <a:rPr lang="en-US" sz="2800" dirty="0"/>
              <a:t>LORD, who </a:t>
            </a:r>
            <a:r>
              <a:rPr lang="en-US" sz="2800" dirty="0">
                <a:effectLst>
                  <a:outerShdw blurRad="38100" dist="38100" dir="2700000" algn="tl">
                    <a:srgbClr val="000000">
                      <a:alpha val="43137"/>
                    </a:srgbClr>
                  </a:outerShdw>
                </a:effectLst>
              </a:rPr>
              <a:t>delivered</a:t>
            </a:r>
            <a:r>
              <a:rPr lang="en-US" sz="2800" dirty="0"/>
              <a:t> me </a:t>
            </a:r>
            <a:r>
              <a:rPr lang="en-US" sz="2800" dirty="0" smtClean="0"/>
              <a:t>…</a:t>
            </a:r>
          </a:p>
          <a:p>
            <a:pPr algn="ctr"/>
            <a:r>
              <a:rPr lang="en-US" sz="2800" dirty="0" smtClean="0"/>
              <a:t> </a:t>
            </a:r>
            <a:r>
              <a:rPr lang="en-US" sz="2800" dirty="0"/>
              <a:t>He will </a:t>
            </a:r>
            <a:r>
              <a:rPr lang="en-US" sz="2800" dirty="0">
                <a:effectLst>
                  <a:outerShdw blurRad="38100" dist="38100" dir="2700000" algn="tl">
                    <a:srgbClr val="000000">
                      <a:alpha val="43137"/>
                    </a:srgbClr>
                  </a:outerShdw>
                </a:effectLst>
              </a:rPr>
              <a:t>deliver</a:t>
            </a:r>
            <a:r>
              <a:rPr lang="en-US" sz="2800" dirty="0"/>
              <a:t> me </a:t>
            </a:r>
            <a:r>
              <a:rPr lang="en-US" sz="2800" dirty="0" smtClean="0"/>
              <a:t>…</a:t>
            </a:r>
            <a:r>
              <a:rPr lang="en-US" sz="2800" dirty="0"/>
              <a:t/>
            </a:r>
            <a:br>
              <a:rPr lang="en-US" sz="2800" dirty="0"/>
            </a:br>
            <a:endParaRPr lang="en-US" sz="2800" dirty="0"/>
          </a:p>
        </p:txBody>
      </p:sp>
    </p:spTree>
    <p:extLst>
      <p:ext uri="{BB962C8B-B14F-4D97-AF65-F5344CB8AC3E}">
        <p14:creationId xmlns:p14="http://schemas.microsoft.com/office/powerpoint/2010/main" val="255024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dirty="0" smtClean="0"/>
              <a:t>David of Bethlehem</a:t>
            </a:r>
          </a:p>
          <a:p>
            <a:pPr marL="0" indent="0" algn="ctr">
              <a:buNone/>
            </a:pPr>
            <a:r>
              <a:rPr lang="en-US" sz="2400" dirty="0" smtClean="0"/>
              <a:t>1 Samuel 17:37  </a:t>
            </a:r>
            <a:endParaRPr lang="en-US" sz="2400"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026" name="Picture 2" descr="http://i31.tinypic.com/1042pfn.jpg"/>
          <p:cNvPicPr>
            <a:picLocks noChangeAspect="1" noChangeArrowheads="1"/>
          </p:cNvPicPr>
          <p:nvPr/>
        </p:nvPicPr>
        <p:blipFill rotWithShape="1">
          <a:blip r:embed="rId3">
            <a:extLst>
              <a:ext uri="{28A0092B-C50C-407E-A947-70E740481C1C}">
                <a14:useLocalDpi xmlns:a14="http://schemas.microsoft.com/office/drawing/2010/main" val="0"/>
              </a:ext>
            </a:extLst>
          </a:blip>
          <a:srcRect l="4770" r="19928"/>
          <a:stretch/>
        </p:blipFill>
        <p:spPr bwMode="auto">
          <a:xfrm>
            <a:off x="4690817" y="1788827"/>
            <a:ext cx="3386383" cy="2998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4963180"/>
            <a:ext cx="4953000"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rPr>
              <a:t>Protection - Deliverance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6021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smtClean="0"/>
              <a:t>Isaiah of Judah</a:t>
            </a:r>
          </a:p>
          <a:p>
            <a:pPr marL="0" indent="0" algn="ctr">
              <a:buNone/>
            </a:pPr>
            <a:r>
              <a:rPr lang="en-US" dirty="0" smtClean="0"/>
              <a:t> </a:t>
            </a:r>
            <a:r>
              <a:rPr lang="en-US" sz="2800" dirty="0" smtClean="0"/>
              <a:t>Isaiah 6</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570899"/>
            <a:ext cx="3124200" cy="2074664"/>
          </a:xfrm>
          <a:prstGeom prst="rect">
            <a:avLst/>
          </a:prstGeom>
        </p:spPr>
      </p:pic>
      <p:sp>
        <p:nvSpPr>
          <p:cNvPr id="3" name="TextBox 2"/>
          <p:cNvSpPr txBox="1"/>
          <p:nvPr/>
        </p:nvSpPr>
        <p:spPr>
          <a:xfrm>
            <a:off x="3886200" y="3886200"/>
            <a:ext cx="4953000" cy="2862322"/>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The Lord is Holy</a:t>
            </a:r>
          </a:p>
          <a:p>
            <a:r>
              <a:rPr lang="en-US" sz="2400" dirty="0" smtClean="0">
                <a:effectLst>
                  <a:outerShdw blurRad="38100" dist="38100" dir="2700000" algn="tl">
                    <a:srgbClr val="000000">
                      <a:alpha val="43137"/>
                    </a:srgbClr>
                  </a:outerShdw>
                </a:effectLst>
              </a:rPr>
              <a:t>The Lord provides cleansing</a:t>
            </a:r>
          </a:p>
          <a:p>
            <a:r>
              <a:rPr lang="en-US" sz="2400" dirty="0" smtClean="0">
                <a:effectLst>
                  <a:outerShdw blurRad="38100" dist="38100" dir="2700000" algn="tl">
                    <a:srgbClr val="000000">
                      <a:alpha val="43137"/>
                    </a:srgbClr>
                  </a:outerShdw>
                </a:effectLst>
              </a:rPr>
              <a:t>The Lord Commissions</a:t>
            </a:r>
          </a:p>
          <a:p>
            <a:endParaRPr lang="en-US" dirty="0" smtClean="0"/>
          </a:p>
          <a:p>
            <a:r>
              <a:rPr lang="en-US" dirty="0"/>
              <a:t>the voice of the </a:t>
            </a:r>
            <a:r>
              <a:rPr lang="en-US" dirty="0" smtClean="0"/>
              <a:t>Lord…Whom </a:t>
            </a:r>
            <a:r>
              <a:rPr lang="en-US" dirty="0"/>
              <a:t>shall I send, </a:t>
            </a:r>
            <a:br>
              <a:rPr lang="en-US" dirty="0"/>
            </a:br>
            <a:r>
              <a:rPr lang="en-US" dirty="0"/>
              <a:t>And who will go for Us?”  </a:t>
            </a:r>
            <a:endParaRPr lang="en-US" dirty="0" smtClean="0"/>
          </a:p>
          <a:p>
            <a:endParaRPr lang="en-US" dirty="0"/>
          </a:p>
          <a:p>
            <a:r>
              <a:rPr lang="en-US" dirty="0" smtClean="0"/>
              <a:t>Here Am I Send Me</a:t>
            </a:r>
            <a:r>
              <a:rPr lang="en-US" dirty="0"/>
              <a:t/>
            </a:r>
            <a:br>
              <a:rPr lang="en-US" dirty="0"/>
            </a:br>
            <a:endParaRPr lang="en-US" dirty="0"/>
          </a:p>
        </p:txBody>
      </p:sp>
    </p:spTree>
    <p:extLst>
      <p:ext uri="{BB962C8B-B14F-4D97-AF65-F5344CB8AC3E}">
        <p14:creationId xmlns:p14="http://schemas.microsoft.com/office/powerpoint/2010/main" val="170669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smtClean="0"/>
              <a:t>Isaiah of Judah</a:t>
            </a:r>
          </a:p>
          <a:p>
            <a:pPr marL="0" indent="0" algn="ctr">
              <a:buNone/>
            </a:pPr>
            <a:r>
              <a:rPr lang="en-US" dirty="0" smtClean="0"/>
              <a:t> </a:t>
            </a:r>
            <a:r>
              <a:rPr lang="en-US" sz="2800" dirty="0" smtClean="0"/>
              <a:t>Isaiah 6</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570899"/>
            <a:ext cx="3124200" cy="2074664"/>
          </a:xfrm>
          <a:prstGeom prst="rect">
            <a:avLst/>
          </a:prstGeom>
        </p:spPr>
      </p:pic>
      <p:sp>
        <p:nvSpPr>
          <p:cNvPr id="3" name="TextBox 2"/>
          <p:cNvSpPr txBox="1"/>
          <p:nvPr/>
        </p:nvSpPr>
        <p:spPr>
          <a:xfrm>
            <a:off x="3886200" y="3985736"/>
            <a:ext cx="4953000" cy="1323439"/>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rPr>
              <a:t>Sending to Serve </a:t>
            </a:r>
            <a:r>
              <a:rPr lang="en-US" sz="3600" dirty="0"/>
              <a:t/>
            </a:r>
            <a:br>
              <a:rPr lang="en-US" sz="3600" dirty="0"/>
            </a:br>
            <a:endParaRPr lang="en-US" sz="3600" dirty="0"/>
          </a:p>
        </p:txBody>
      </p:sp>
    </p:spTree>
    <p:extLst>
      <p:ext uri="{BB962C8B-B14F-4D97-AF65-F5344CB8AC3E}">
        <p14:creationId xmlns:p14="http://schemas.microsoft.com/office/powerpoint/2010/main" val="171750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smtClean="0"/>
              <a:t>Topic of Testimony</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sp>
        <p:nvSpPr>
          <p:cNvPr id="3" name="TextBox 2"/>
          <p:cNvSpPr txBox="1"/>
          <p:nvPr/>
        </p:nvSpPr>
        <p:spPr>
          <a:xfrm>
            <a:off x="3886200" y="1600200"/>
            <a:ext cx="4953000" cy="4708981"/>
          </a:xfrm>
          <a:prstGeom prst="rect">
            <a:avLst/>
          </a:prstGeom>
          <a:noFill/>
        </p:spPr>
        <p:txBody>
          <a:bodyPr wrap="square" rtlCol="0">
            <a:spAutoFit/>
          </a:bodyPr>
          <a:lstStyle/>
          <a:p>
            <a:pPr algn="ctr">
              <a:lnSpc>
                <a:spcPct val="150000"/>
              </a:lnSpc>
            </a:pPr>
            <a:r>
              <a:rPr lang="en-US" sz="2800" dirty="0" smtClean="0">
                <a:effectLst>
                  <a:outerShdw blurRad="38100" dist="38100" dir="2700000" algn="tl">
                    <a:srgbClr val="000000">
                      <a:alpha val="43137"/>
                    </a:srgbClr>
                  </a:outerShdw>
                </a:effectLst>
              </a:rPr>
              <a:t>Guidance</a:t>
            </a:r>
          </a:p>
          <a:p>
            <a:pPr algn="ctr">
              <a:lnSpc>
                <a:spcPct val="150000"/>
              </a:lnSpc>
            </a:pPr>
            <a:r>
              <a:rPr lang="en-US" sz="2800" dirty="0" smtClean="0">
                <a:effectLst>
                  <a:outerShdw blurRad="38100" dist="38100" dir="2700000" algn="tl">
                    <a:srgbClr val="000000">
                      <a:alpha val="43137"/>
                    </a:srgbClr>
                  </a:outerShdw>
                </a:effectLst>
              </a:rPr>
              <a:t>Deliverance – Protection</a:t>
            </a:r>
          </a:p>
          <a:p>
            <a:pPr algn="ctr">
              <a:lnSpc>
                <a:spcPct val="150000"/>
              </a:lnSpc>
            </a:pPr>
            <a:r>
              <a:rPr lang="en-US" sz="2800" dirty="0" smtClean="0">
                <a:effectLst>
                  <a:outerShdw blurRad="38100" dist="38100" dir="2700000" algn="tl">
                    <a:srgbClr val="000000">
                      <a:alpha val="43137"/>
                    </a:srgbClr>
                  </a:outerShdw>
                </a:effectLst>
              </a:rPr>
              <a:t>Sending to </a:t>
            </a:r>
            <a:r>
              <a:rPr lang="en-US" sz="2800" dirty="0" smtClean="0">
                <a:effectLst>
                  <a:outerShdw blurRad="38100" dist="38100" dir="2700000" algn="tl">
                    <a:srgbClr val="000000">
                      <a:alpha val="43137"/>
                    </a:srgbClr>
                  </a:outerShdw>
                </a:effectLst>
              </a:rPr>
              <a:t>Serve</a:t>
            </a:r>
          </a:p>
          <a:p>
            <a:pPr algn="ctr">
              <a:lnSpc>
                <a:spcPct val="150000"/>
              </a:lnSpc>
            </a:pPr>
            <a:endParaRPr lang="en-US" sz="2800" dirty="0" smtClean="0">
              <a:effectLst>
                <a:outerShdw blurRad="38100" dist="38100" dir="2700000" algn="tl">
                  <a:srgbClr val="000000">
                    <a:alpha val="43137"/>
                  </a:srgbClr>
                </a:outerShdw>
              </a:effectLst>
            </a:endParaRPr>
          </a:p>
          <a:p>
            <a:pPr algn="ctr">
              <a:lnSpc>
                <a:spcPct val="150000"/>
              </a:lnSpc>
            </a:pPr>
            <a:endParaRPr lang="en-US" sz="2800" dirty="0">
              <a:effectLst>
                <a:outerShdw blurRad="38100" dist="38100" dir="2700000" algn="tl">
                  <a:srgbClr val="000000">
                    <a:alpha val="43137"/>
                  </a:srgbClr>
                </a:outerShdw>
              </a:effectLst>
            </a:endParaRPr>
          </a:p>
          <a:p>
            <a:pPr algn="ctr">
              <a:lnSpc>
                <a:spcPct val="150000"/>
              </a:lnSpc>
            </a:pPr>
            <a:r>
              <a:rPr lang="en-US" sz="2800" dirty="0" smtClean="0">
                <a:effectLst>
                  <a:outerShdw blurRad="38100" dist="38100" dir="2700000" algn="tl">
                    <a:srgbClr val="000000">
                      <a:alpha val="43137"/>
                    </a:srgbClr>
                  </a:outerShdw>
                </a:effectLst>
              </a:rPr>
              <a:t>What </a:t>
            </a:r>
            <a:r>
              <a:rPr lang="en-US" sz="2800" dirty="0" smtClean="0">
                <a:effectLst>
                  <a:outerShdw blurRad="38100" dist="38100" dir="2700000" algn="tl">
                    <a:srgbClr val="000000">
                      <a:alpha val="43137"/>
                    </a:srgbClr>
                  </a:outerShdw>
                </a:effectLst>
              </a:rPr>
              <a:t>are other </a:t>
            </a:r>
            <a:r>
              <a:rPr lang="en-US" sz="2800" dirty="0" smtClean="0">
                <a:effectLst>
                  <a:outerShdw blurRad="38100" dist="38100" dir="2700000" algn="tl">
                    <a:srgbClr val="000000">
                      <a:alpha val="43137"/>
                    </a:srgbClr>
                  </a:outerShdw>
                </a:effectLst>
              </a:rPr>
              <a:t>topics of God’s mercy, grace and provision</a:t>
            </a:r>
            <a:r>
              <a:rPr lang="en-US" sz="3200" dirty="0" smtClean="0">
                <a:effectLst>
                  <a:outerShdw blurRad="38100" dist="38100" dir="2700000" algn="tl">
                    <a:srgbClr val="000000">
                      <a:alpha val="43137"/>
                    </a:srgbClr>
                  </a:outerShdw>
                </a:effectLst>
              </a:rPr>
              <a:t>?</a:t>
            </a:r>
            <a:endParaRPr lang="en-US" sz="4400" dirty="0"/>
          </a:p>
        </p:txBody>
      </p:sp>
    </p:spTree>
    <p:extLst>
      <p:ext uri="{BB962C8B-B14F-4D97-AF65-F5344CB8AC3E}">
        <p14:creationId xmlns:p14="http://schemas.microsoft.com/office/powerpoint/2010/main" val="39496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1784350"/>
          </a:xfrm>
        </p:spPr>
        <p:txBody>
          <a:bodyPr/>
          <a:lstStyle/>
          <a:p>
            <a:pPr marL="0" indent="0" algn="ctr">
              <a:buNone/>
            </a:pPr>
            <a:r>
              <a:rPr lang="en-US" dirty="0" smtClean="0"/>
              <a:t>Giving Testimonies Today</a:t>
            </a:r>
          </a:p>
          <a:p>
            <a:pPr marL="0" indent="0" algn="ctr">
              <a:buNone/>
            </a:pPr>
            <a:endParaRPr lang="en-US" sz="2800" dirty="0"/>
          </a:p>
          <a:p>
            <a:pPr marL="0" indent="0" algn="ctr">
              <a:buNone/>
            </a:pPr>
            <a:r>
              <a:rPr lang="en-US" sz="2800" dirty="0" smtClean="0"/>
              <a:t>Some Elements to include</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sp>
        <p:nvSpPr>
          <p:cNvPr id="8" name="Content Placeholder 2"/>
          <p:cNvSpPr txBox="1">
            <a:spLocks/>
          </p:cNvSpPr>
          <p:nvPr/>
        </p:nvSpPr>
        <p:spPr>
          <a:xfrm>
            <a:off x="3810000" y="2209800"/>
            <a:ext cx="4876800" cy="3916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smtClean="0"/>
              <a:t>What God has done?</a:t>
            </a:r>
          </a:p>
          <a:p>
            <a:pPr>
              <a:lnSpc>
                <a:spcPct val="150000"/>
              </a:lnSpc>
            </a:pPr>
            <a:r>
              <a:rPr lang="en-US" dirty="0" smtClean="0"/>
              <a:t>What was the setting?</a:t>
            </a:r>
          </a:p>
          <a:p>
            <a:pPr>
              <a:lnSpc>
                <a:spcPct val="150000"/>
              </a:lnSpc>
            </a:pPr>
            <a:r>
              <a:rPr lang="en-US" dirty="0" smtClean="0"/>
              <a:t>How were you involved?</a:t>
            </a:r>
          </a:p>
          <a:p>
            <a:pPr>
              <a:lnSpc>
                <a:spcPct val="150000"/>
              </a:lnSpc>
            </a:pPr>
            <a:r>
              <a:rPr lang="en-US" dirty="0" smtClean="0"/>
              <a:t>What were the results?</a:t>
            </a:r>
          </a:p>
          <a:p>
            <a:pPr>
              <a:lnSpc>
                <a:spcPct val="150000"/>
              </a:lnSpc>
            </a:pPr>
            <a:r>
              <a:rPr lang="en-US" dirty="0" smtClean="0"/>
              <a:t>Emphasis on God</a:t>
            </a:r>
            <a:endParaRPr lang="en-US" dirty="0"/>
          </a:p>
        </p:txBody>
      </p:sp>
    </p:spTree>
    <p:extLst>
      <p:ext uri="{BB962C8B-B14F-4D97-AF65-F5344CB8AC3E}">
        <p14:creationId xmlns:p14="http://schemas.microsoft.com/office/powerpoint/2010/main" val="39496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This Week</a:t>
            </a:r>
            <a:endParaRPr lang="en-US" dirty="0">
              <a:effectLst>
                <a:outerShdw blurRad="38100" dist="38100" dir="2700000" algn="tl">
                  <a:srgbClr val="000000">
                    <a:alpha val="43137"/>
                  </a:srgbClr>
                </a:outerShdw>
              </a:effectLst>
            </a:endParaRPr>
          </a:p>
        </p:txBody>
      </p:sp>
      <p:sp>
        <p:nvSpPr>
          <p:cNvPr id="8" name="Content Placeholder 2"/>
          <p:cNvSpPr txBox="1">
            <a:spLocks/>
          </p:cNvSpPr>
          <p:nvPr/>
        </p:nvSpPr>
        <p:spPr>
          <a:xfrm>
            <a:off x="3810000" y="2209800"/>
            <a:ext cx="4876800" cy="39163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smtClean="0"/>
              <a:t>Went to lunch with a friend</a:t>
            </a:r>
          </a:p>
          <a:p>
            <a:pPr>
              <a:lnSpc>
                <a:spcPct val="150000"/>
              </a:lnSpc>
            </a:pPr>
            <a:r>
              <a:rPr lang="en-US" dirty="0" smtClean="0"/>
              <a:t>Prayed as went in for server</a:t>
            </a:r>
          </a:p>
          <a:p>
            <a:pPr>
              <a:lnSpc>
                <a:spcPct val="150000"/>
              </a:lnSpc>
            </a:pPr>
            <a:r>
              <a:rPr lang="en-US" dirty="0" smtClean="0"/>
              <a:t>Engaged with going to pray</a:t>
            </a:r>
          </a:p>
          <a:p>
            <a:pPr>
              <a:lnSpc>
                <a:spcPct val="150000"/>
              </a:lnSpc>
            </a:pPr>
            <a:r>
              <a:rPr lang="en-US" dirty="0" smtClean="0"/>
              <a:t>Talked about school</a:t>
            </a:r>
          </a:p>
          <a:p>
            <a:pPr>
              <a:lnSpc>
                <a:spcPct val="150000"/>
              </a:lnSpc>
            </a:pPr>
            <a:r>
              <a:rPr lang="en-US" dirty="0" smtClean="0"/>
              <a:t>Found a specific request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079"/>
          <a:stretch/>
        </p:blipFill>
        <p:spPr bwMode="auto">
          <a:xfrm>
            <a:off x="152400" y="1428929"/>
            <a:ext cx="339929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3575050" y="273051"/>
            <a:ext cx="5111750" cy="1860550"/>
          </a:xfrm>
        </p:spPr>
        <p:txBody>
          <a:bodyPr>
            <a:normAutofit fontScale="92500" lnSpcReduction="10000"/>
          </a:bodyPr>
          <a:lstStyle/>
          <a:p>
            <a:r>
              <a:rPr lang="en-US" dirty="0" smtClean="0"/>
              <a:t>The Lord led me to one who did not walk with Him and began </a:t>
            </a:r>
            <a:r>
              <a:rPr lang="en-US" dirty="0" smtClean="0"/>
              <a:t>to open the heart of a young lady </a:t>
            </a:r>
            <a:r>
              <a:rPr lang="en-US" dirty="0" smtClean="0"/>
              <a:t>to </a:t>
            </a:r>
            <a:r>
              <a:rPr lang="en-US" dirty="0" smtClean="0"/>
              <a:t>Himself</a:t>
            </a:r>
            <a:r>
              <a:rPr lang="en-US" dirty="0" smtClean="0"/>
              <a:t>.</a:t>
            </a:r>
            <a:endParaRPr lang="en-US" dirty="0"/>
          </a:p>
        </p:txBody>
      </p:sp>
      <p:pic>
        <p:nvPicPr>
          <p:cNvPr id="2052" name="Picture 4" descr="http://snagajob.com/employer/images/graphics/4703420_Lonestar_temp_po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13" y="4648200"/>
            <a:ext cx="3287662" cy="20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7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1652" y="457200"/>
            <a:ext cx="4722348" cy="3200399"/>
          </a:xfrm>
        </p:spPr>
        <p:txBody>
          <a:bodyPr/>
          <a:lstStyle/>
          <a:p>
            <a:r>
              <a:rPr lang="en-US" dirty="0" smtClean="0"/>
              <a:t>The </a:t>
            </a:r>
            <a:br>
              <a:rPr lang="en-US" dirty="0" smtClean="0"/>
            </a:br>
            <a:r>
              <a:rPr lang="en-US" dirty="0" smtClean="0"/>
              <a:t>Testimony</a:t>
            </a:r>
            <a:endParaRPr lang="en-US" dirty="0"/>
          </a:p>
        </p:txBody>
      </p:sp>
      <p:sp>
        <p:nvSpPr>
          <p:cNvPr id="3" name="Subtitle 2"/>
          <p:cNvSpPr>
            <a:spLocks noGrp="1"/>
          </p:cNvSpPr>
          <p:nvPr>
            <p:ph type="subTitle" idx="1"/>
          </p:nvPr>
        </p:nvSpPr>
        <p:spPr>
          <a:xfrm>
            <a:off x="4572000" y="3810000"/>
            <a:ext cx="4572000" cy="2590800"/>
          </a:xfrm>
        </p:spPr>
        <p:txBody>
          <a:bodyPr/>
          <a:lstStyle/>
          <a:p>
            <a:r>
              <a:rPr lang="en-US" b="1" i="1" dirty="0" smtClean="0">
                <a:solidFill>
                  <a:schemeClr val="tx1">
                    <a:lumMod val="85000"/>
                    <a:lumOff val="15000"/>
                  </a:schemeClr>
                </a:solidFill>
              </a:rPr>
              <a:t>Giving Praise </a:t>
            </a:r>
          </a:p>
          <a:p>
            <a:r>
              <a:rPr lang="en-US" b="1" i="1" dirty="0" smtClean="0">
                <a:solidFill>
                  <a:schemeClr val="tx1">
                    <a:lumMod val="85000"/>
                    <a:lumOff val="15000"/>
                  </a:schemeClr>
                </a:solidFill>
              </a:rPr>
              <a:t>to </a:t>
            </a:r>
          </a:p>
          <a:p>
            <a:r>
              <a:rPr lang="en-US" b="1" i="1" dirty="0" smtClean="0">
                <a:solidFill>
                  <a:schemeClr val="tx1">
                    <a:lumMod val="85000"/>
                    <a:lumOff val="15000"/>
                  </a:schemeClr>
                </a:solidFill>
              </a:rPr>
              <a:t>Our God</a:t>
            </a:r>
            <a:endParaRPr lang="en-US" b="1" i="1" dirty="0">
              <a:solidFill>
                <a:schemeClr val="tx1">
                  <a:lumMod val="85000"/>
                  <a:lumOff val="1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 y="5166"/>
            <a:ext cx="4422945" cy="6852834"/>
          </a:xfrm>
          <a:prstGeom prst="rect">
            <a:avLst/>
          </a:prstGeom>
        </p:spPr>
      </p:pic>
    </p:spTree>
    <p:extLst>
      <p:ext uri="{BB962C8B-B14F-4D97-AF65-F5344CB8AC3E}">
        <p14:creationId xmlns:p14="http://schemas.microsoft.com/office/powerpoint/2010/main" val="73392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This Week</a:t>
            </a:r>
            <a:endParaRPr lang="en-US" dirty="0">
              <a:effectLst>
                <a:outerShdw blurRad="38100" dist="38100" dir="2700000" algn="tl">
                  <a:srgbClr val="000000">
                    <a:alpha val="43137"/>
                  </a:srgbClr>
                </a:outerShdw>
              </a:effectLst>
            </a:endParaRPr>
          </a:p>
        </p:txBody>
      </p:sp>
      <p:sp>
        <p:nvSpPr>
          <p:cNvPr id="8" name="Content Placeholder 2"/>
          <p:cNvSpPr txBox="1">
            <a:spLocks/>
          </p:cNvSpPr>
          <p:nvPr/>
        </p:nvSpPr>
        <p:spPr>
          <a:xfrm>
            <a:off x="3810000" y="609600"/>
            <a:ext cx="4876800" cy="55165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a:effectLst>
                  <a:outerShdw blurRad="38100" dist="38100" dir="2700000" algn="tl">
                    <a:srgbClr val="000000">
                      <a:alpha val="43137"/>
                    </a:srgbClr>
                  </a:outerShdw>
                </a:effectLst>
              </a:rPr>
              <a:t>My friend left a great tip to help her to remember the encounter</a:t>
            </a:r>
          </a:p>
          <a:p>
            <a:pPr>
              <a:lnSpc>
                <a:spcPct val="150000"/>
              </a:lnSpc>
            </a:pPr>
            <a:r>
              <a:rPr lang="en-US" dirty="0" smtClean="0">
                <a:effectLst>
                  <a:outerShdw blurRad="38100" dist="38100" dir="2700000" algn="tl">
                    <a:srgbClr val="000000">
                      <a:alpha val="43137"/>
                    </a:srgbClr>
                  </a:outerShdw>
                </a:effectLst>
              </a:rPr>
              <a:t>I </a:t>
            </a:r>
            <a:r>
              <a:rPr lang="en-US" dirty="0" smtClean="0">
                <a:effectLst>
                  <a:outerShdw blurRad="38100" dist="38100" dir="2700000" algn="tl">
                    <a:srgbClr val="000000">
                      <a:alpha val="43137"/>
                    </a:srgbClr>
                  </a:outerShdw>
                </a:effectLst>
              </a:rPr>
              <a:t>have been praying for </a:t>
            </a:r>
            <a:r>
              <a:rPr lang="en-US" dirty="0" smtClean="0">
                <a:effectLst>
                  <a:outerShdw blurRad="38100" dist="38100" dir="2700000" algn="tl">
                    <a:srgbClr val="000000">
                      <a:alpha val="43137"/>
                    </a:srgbClr>
                  </a:outerShdw>
                </a:effectLst>
              </a:rPr>
              <a:t>this</a:t>
            </a:r>
            <a:r>
              <a:rPr lang="en-US" dirty="0" smtClean="0">
                <a:effectLst>
                  <a:outerShdw blurRad="38100" dist="38100" dir="2700000" algn="tl">
                    <a:srgbClr val="000000">
                      <a:alpha val="43137"/>
                    </a:srgbClr>
                  </a:outerShdw>
                </a:effectLst>
              </a:rPr>
              <a:t> one each </a:t>
            </a:r>
            <a:r>
              <a:rPr lang="en-US" dirty="0" smtClean="0">
                <a:effectLst>
                  <a:outerShdw blurRad="38100" dist="38100" dir="2700000" algn="tl">
                    <a:srgbClr val="000000">
                      <a:alpha val="43137"/>
                    </a:srgbClr>
                  </a:outerShdw>
                </a:effectLst>
              </a:rPr>
              <a:t>day for the class in </a:t>
            </a:r>
            <a:r>
              <a:rPr lang="en-US" dirty="0" smtClean="0">
                <a:effectLst>
                  <a:outerShdw blurRad="38100" dist="38100" dir="2700000" algn="tl">
                    <a:srgbClr val="000000">
                      <a:alpha val="43137"/>
                    </a:srgbClr>
                  </a:outerShdw>
                </a:effectLst>
              </a:rPr>
              <a:t>science </a:t>
            </a:r>
            <a:r>
              <a:rPr lang="en-US" dirty="0" smtClean="0">
                <a:effectLst>
                  <a:outerShdw blurRad="38100" dist="38100" dir="2700000" algn="tl">
                    <a:srgbClr val="000000">
                      <a:alpha val="43137"/>
                    </a:srgbClr>
                  </a:outerShdw>
                </a:effectLst>
              </a:rPr>
              <a:t>she is taking during January.</a:t>
            </a:r>
          </a:p>
          <a:p>
            <a:pPr>
              <a:lnSpc>
                <a:spcPct val="150000"/>
              </a:lnSpc>
            </a:pPr>
            <a:r>
              <a:rPr lang="en-US" dirty="0" smtClean="0">
                <a:effectLst>
                  <a:outerShdw blurRad="38100" dist="38100" dir="2700000" algn="tl">
                    <a:srgbClr val="000000">
                      <a:alpha val="43137"/>
                    </a:srgbClr>
                  </a:outerShdw>
                </a:effectLst>
              </a:rPr>
              <a:t>Asking the Lord to help her with this subject that is difficult for her</a:t>
            </a:r>
          </a:p>
          <a:p>
            <a:pPr>
              <a:lnSpc>
                <a:spcPct val="150000"/>
              </a:lnSpc>
            </a:pPr>
            <a:r>
              <a:rPr lang="en-US" dirty="0" smtClean="0">
                <a:effectLst>
                  <a:outerShdw blurRad="38100" dist="38100" dir="2700000" algn="tl">
                    <a:srgbClr val="000000">
                      <a:alpha val="43137"/>
                    </a:srgbClr>
                  </a:outerShdw>
                </a:effectLst>
              </a:rPr>
              <a:t>She does not seem to have a relationship with the Lord so I am praying she will come to know the one who </a:t>
            </a:r>
            <a:r>
              <a:rPr lang="en-US" dirty="0" smtClean="0">
                <a:effectLst>
                  <a:outerShdw blurRad="38100" dist="38100" dir="2700000" algn="tl">
                    <a:srgbClr val="000000">
                      <a:alpha val="43137"/>
                    </a:srgbClr>
                  </a:outerShdw>
                </a:effectLst>
              </a:rPr>
              <a:t>knows all about </a:t>
            </a:r>
            <a:r>
              <a:rPr lang="en-US" dirty="0" smtClean="0">
                <a:effectLst>
                  <a:outerShdw blurRad="38100" dist="38100" dir="2700000" algn="tl">
                    <a:srgbClr val="000000">
                      <a:alpha val="43137"/>
                    </a:srgbClr>
                  </a:outerShdw>
                </a:effectLst>
              </a:rPr>
              <a:t>science</a:t>
            </a:r>
            <a:r>
              <a:rPr lang="en-US" dirty="0" smtClean="0">
                <a:effectLst>
                  <a:outerShdw blurRad="38100" dist="38100" dir="2700000" algn="tl">
                    <a:srgbClr val="000000">
                      <a:alpha val="43137"/>
                    </a:srgbClr>
                  </a:outerShdw>
                </a:effectLst>
              </a:rPr>
              <a:t>.</a:t>
            </a:r>
          </a:p>
        </p:txBody>
      </p:sp>
      <p:pic>
        <p:nvPicPr>
          <p:cNvPr id="2052" name="Picture 4" descr="http://snagajob.com/employer/images/graphics/4703420_Lonestar_temp_pos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287662" cy="20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1784350"/>
          </a:xfrm>
        </p:spPr>
        <p:txBody>
          <a:bodyPr/>
          <a:lstStyle/>
          <a:p>
            <a:pPr marL="0" indent="0" algn="ctr">
              <a:buNone/>
            </a:pPr>
            <a:r>
              <a:rPr lang="en-US" dirty="0" smtClean="0"/>
              <a:t>Your turn</a:t>
            </a:r>
          </a:p>
          <a:p>
            <a:pPr marL="0" indent="0" algn="ctr">
              <a:buNone/>
            </a:pPr>
            <a:endParaRPr lang="en-US" sz="2800" dirty="0"/>
          </a:p>
          <a:p>
            <a:pPr marL="0" indent="0" algn="ctr">
              <a:buNone/>
            </a:pPr>
            <a:r>
              <a:rPr lang="en-US" sz="2800" dirty="0" smtClean="0"/>
              <a:t>Think of a time God worked</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Today</a:t>
            </a:r>
            <a:endParaRPr lang="en-US" dirty="0">
              <a:effectLst>
                <a:outerShdw blurRad="38100" dist="38100" dir="2700000" algn="tl">
                  <a:srgbClr val="000000">
                    <a:alpha val="43137"/>
                  </a:srgbClr>
                </a:outerShdw>
              </a:effectLst>
            </a:endParaRPr>
          </a:p>
        </p:txBody>
      </p:sp>
      <p:sp>
        <p:nvSpPr>
          <p:cNvPr id="8" name="Content Placeholder 2"/>
          <p:cNvSpPr txBox="1">
            <a:spLocks/>
          </p:cNvSpPr>
          <p:nvPr/>
        </p:nvSpPr>
        <p:spPr>
          <a:xfrm>
            <a:off x="3810000" y="2209800"/>
            <a:ext cx="4876800" cy="39163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smtClean="0"/>
              <a:t>What God has done?</a:t>
            </a:r>
          </a:p>
          <a:p>
            <a:pPr>
              <a:lnSpc>
                <a:spcPct val="150000"/>
              </a:lnSpc>
            </a:pPr>
            <a:r>
              <a:rPr lang="en-US" dirty="0" smtClean="0"/>
              <a:t>What was the setting?</a:t>
            </a:r>
          </a:p>
          <a:p>
            <a:pPr>
              <a:lnSpc>
                <a:spcPct val="150000"/>
              </a:lnSpc>
            </a:pPr>
            <a:r>
              <a:rPr lang="en-US" dirty="0" smtClean="0"/>
              <a:t>How were you involved?</a:t>
            </a:r>
          </a:p>
          <a:p>
            <a:pPr>
              <a:lnSpc>
                <a:spcPct val="150000"/>
              </a:lnSpc>
            </a:pPr>
            <a:r>
              <a:rPr lang="en-US" dirty="0" smtClean="0"/>
              <a:t>What were the results?</a:t>
            </a:r>
          </a:p>
          <a:p>
            <a:pPr>
              <a:lnSpc>
                <a:spcPct val="150000"/>
              </a:lnSpc>
            </a:pPr>
            <a:r>
              <a:rPr lang="en-US" dirty="0" smtClean="0"/>
              <a:t>Remember: Emphasis on God</a:t>
            </a:r>
            <a:endParaRPr lang="en-US" dirty="0"/>
          </a:p>
        </p:txBody>
      </p:sp>
    </p:spTree>
    <p:extLst>
      <p:ext uri="{BB962C8B-B14F-4D97-AF65-F5344CB8AC3E}">
        <p14:creationId xmlns:p14="http://schemas.microsoft.com/office/powerpoint/2010/main" val="16627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79" y="0"/>
            <a:ext cx="8549841" cy="6858000"/>
          </a:xfrm>
          <a:prstGeom prst="rect">
            <a:avLst/>
          </a:prstGeom>
        </p:spPr>
      </p:pic>
      <p:sp>
        <p:nvSpPr>
          <p:cNvPr id="5" name="Title 1"/>
          <p:cNvSpPr txBox="1">
            <a:spLocks/>
          </p:cNvSpPr>
          <p:nvPr/>
        </p:nvSpPr>
        <p:spPr>
          <a:xfrm>
            <a:off x="297080" y="5921375"/>
            <a:ext cx="8549840" cy="936625"/>
          </a:xfrm>
          <a:prstGeom prst="rect">
            <a:avLst/>
          </a:prstGeom>
          <a:solidFill>
            <a:srgbClr val="434A3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chemeClr val="bg1"/>
                </a:solidFill>
                <a:effectLst>
                  <a:outerShdw blurRad="38100" dist="38100" dir="2700000" algn="tl">
                    <a:srgbClr val="000000">
                      <a:alpha val="43137"/>
                    </a:srgbClr>
                  </a:outerShdw>
                </a:effectLst>
              </a:rPr>
              <a:t>Welcome to The Fellowship</a:t>
            </a:r>
            <a:br>
              <a:rPr lang="en-US" sz="2400" b="1" smtClean="0">
                <a:solidFill>
                  <a:schemeClr val="bg1"/>
                </a:solidFill>
                <a:effectLst>
                  <a:outerShdw blurRad="38100" dist="38100" dir="2700000" algn="tl">
                    <a:srgbClr val="000000">
                      <a:alpha val="43137"/>
                    </a:srgbClr>
                  </a:outerShdw>
                </a:effectLst>
              </a:rPr>
            </a:br>
            <a:r>
              <a:rPr lang="en-US" sz="2400" b="1" smtClean="0">
                <a:solidFill>
                  <a:schemeClr val="bg1"/>
                </a:solidFill>
                <a:effectLst>
                  <a:outerShdw blurRad="38100" dist="38100" dir="2700000" algn="tl">
                    <a:srgbClr val="000000">
                      <a:alpha val="43137"/>
                    </a:srgbClr>
                  </a:outerShdw>
                </a:effectLst>
              </a:rPr>
              <a:t>01.08.12</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567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2165350"/>
          </a:xfrm>
        </p:spPr>
        <p:txBody>
          <a:bodyPr/>
          <a:lstStyle/>
          <a:p>
            <a:pPr marL="0" indent="0" algn="ctr">
              <a:buNone/>
            </a:pPr>
            <a:r>
              <a:rPr lang="en-US" b="1" dirty="0" smtClean="0"/>
              <a:t>Testimonies</a:t>
            </a:r>
          </a:p>
          <a:p>
            <a:pPr marL="0" indent="0" algn="ctr">
              <a:buNone/>
            </a:pPr>
            <a:endParaRPr lang="en-US" dirty="0"/>
          </a:p>
          <a:p>
            <a:pPr marL="0" indent="0" algn="ctr">
              <a:buNone/>
            </a:pPr>
            <a:r>
              <a:rPr lang="en-US" dirty="0" smtClean="0"/>
              <a:t>Two Types:</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sp>
        <p:nvSpPr>
          <p:cNvPr id="8" name="Title 1"/>
          <p:cNvSpPr txBox="1">
            <a:spLocks/>
          </p:cNvSpPr>
          <p:nvPr/>
        </p:nvSpPr>
        <p:spPr>
          <a:xfrm>
            <a:off x="3657600" y="2667000"/>
            <a:ext cx="5334000" cy="609600"/>
          </a:xfrm>
          <a:prstGeom prst="rect">
            <a:avLst/>
          </a:prstGeom>
          <a:solidFill>
            <a:srgbClr val="434A3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Beginning our Salvation</a:t>
            </a:r>
            <a:endParaRPr lang="en-US" sz="2400" b="1" dirty="0">
              <a:solidFill>
                <a:schemeClr val="bg1"/>
              </a:solidFill>
              <a:effectLst>
                <a:outerShdw blurRad="38100" dist="38100" dir="2700000" algn="tl">
                  <a:srgbClr val="000000">
                    <a:alpha val="43137"/>
                  </a:srgbClr>
                </a:outerShdw>
              </a:effectLst>
            </a:endParaRPr>
          </a:p>
        </p:txBody>
      </p:sp>
      <p:sp>
        <p:nvSpPr>
          <p:cNvPr id="10" name="Title 1"/>
          <p:cNvSpPr txBox="1">
            <a:spLocks/>
          </p:cNvSpPr>
          <p:nvPr/>
        </p:nvSpPr>
        <p:spPr>
          <a:xfrm>
            <a:off x="3657600" y="4114800"/>
            <a:ext cx="5334000" cy="609600"/>
          </a:xfrm>
          <a:prstGeom prst="rect">
            <a:avLst/>
          </a:prstGeom>
          <a:solidFill>
            <a:srgbClr val="434A3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Our walk with the Lord</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32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2165350"/>
          </a:xfrm>
        </p:spPr>
        <p:txBody>
          <a:bodyPr/>
          <a:lstStyle/>
          <a:p>
            <a:pPr marL="0" indent="0" algn="ctr">
              <a:buNone/>
            </a:pPr>
            <a:r>
              <a:rPr lang="en-US" b="1" dirty="0" smtClean="0"/>
              <a:t>Testimonies</a:t>
            </a:r>
          </a:p>
          <a:p>
            <a:pPr marL="0" indent="0" algn="ctr">
              <a:buNone/>
            </a:pPr>
            <a:endParaRPr lang="en-US" dirty="0"/>
          </a:p>
          <a:p>
            <a:pPr marL="0" indent="0" algn="ctr">
              <a:buNone/>
            </a:pPr>
            <a:r>
              <a:rPr lang="en-US" dirty="0" smtClean="0"/>
              <a:t>Two Types:</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sp>
        <p:nvSpPr>
          <p:cNvPr id="8" name="Title 1"/>
          <p:cNvSpPr txBox="1">
            <a:spLocks/>
          </p:cNvSpPr>
          <p:nvPr/>
        </p:nvSpPr>
        <p:spPr>
          <a:xfrm>
            <a:off x="3657600" y="4876800"/>
            <a:ext cx="5334000" cy="838200"/>
          </a:xfrm>
          <a:prstGeom prst="rect">
            <a:avLst/>
          </a:prstGeom>
          <a:solidFill>
            <a:srgbClr val="434A3C"/>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effectLst>
                  <a:outerShdw blurRad="38100" dist="38100" dir="2700000" algn="tl">
                    <a:srgbClr val="000000">
                      <a:alpha val="43137"/>
                    </a:srgbClr>
                  </a:outerShdw>
                </a:effectLst>
              </a:rPr>
              <a:t>The beginning of our Salvation</a:t>
            </a:r>
          </a:p>
          <a:p>
            <a:r>
              <a:rPr lang="en-US" sz="1800" b="1" dirty="0" smtClean="0">
                <a:solidFill>
                  <a:schemeClr val="bg1"/>
                </a:solidFill>
                <a:effectLst>
                  <a:outerShdw blurRad="38100" dist="38100" dir="2700000" algn="tl">
                    <a:srgbClr val="000000">
                      <a:alpha val="43137"/>
                    </a:srgbClr>
                  </a:outerShdw>
                </a:effectLst>
              </a:rPr>
              <a:t>January 22, 2012</a:t>
            </a:r>
            <a:endParaRPr lang="en-US" sz="1800" b="1" dirty="0">
              <a:solidFill>
                <a:schemeClr val="bg1"/>
              </a:solidFill>
              <a:effectLst>
                <a:outerShdw blurRad="38100" dist="38100" dir="2700000" algn="tl">
                  <a:srgbClr val="000000">
                    <a:alpha val="43137"/>
                  </a:srgbClr>
                </a:outerShdw>
              </a:effectLst>
            </a:endParaRPr>
          </a:p>
        </p:txBody>
      </p:sp>
      <p:sp>
        <p:nvSpPr>
          <p:cNvPr id="10" name="Title 1"/>
          <p:cNvSpPr txBox="1">
            <a:spLocks/>
          </p:cNvSpPr>
          <p:nvPr/>
        </p:nvSpPr>
        <p:spPr>
          <a:xfrm>
            <a:off x="3622729" y="2438400"/>
            <a:ext cx="5334000" cy="1676400"/>
          </a:xfrm>
          <a:prstGeom prst="rect">
            <a:avLst/>
          </a:prstGeom>
          <a:solidFill>
            <a:srgbClr val="434A3C"/>
          </a:solidFill>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solidFill>
                  <a:schemeClr val="bg1"/>
                </a:solidFill>
                <a:effectLst>
                  <a:outerShdw blurRad="38100" dist="38100" dir="2700000" algn="tl">
                    <a:srgbClr val="000000">
                      <a:alpha val="43137"/>
                    </a:srgbClr>
                  </a:outerShdw>
                </a:effectLst>
              </a:rPr>
              <a:t>Our walk with the Lord</a:t>
            </a:r>
          </a:p>
          <a:p>
            <a:endParaRPr lang="en-US" sz="2400" b="1" dirty="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January 8, 2012 – Look into Old Testament examples</a:t>
            </a:r>
          </a:p>
          <a:p>
            <a:endParaRPr lang="en-US" sz="2400" b="1" dirty="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January 15, 2012 – Look into New Testament examples</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622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a:t>Eliezer of </a:t>
            </a:r>
            <a:r>
              <a:rPr lang="en-US" dirty="0" smtClean="0"/>
              <a:t>Damascus</a:t>
            </a:r>
          </a:p>
          <a:p>
            <a:pPr marL="0" indent="0" algn="ctr">
              <a:buNone/>
            </a:pPr>
            <a:r>
              <a:rPr lang="en-US" dirty="0" smtClean="0"/>
              <a:t> </a:t>
            </a:r>
            <a:r>
              <a:rPr lang="en-US" sz="2800" dirty="0" smtClean="0"/>
              <a:t>Genesis 24:23-48</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133600"/>
            <a:ext cx="4477057" cy="2990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684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a:t>Eliezer of </a:t>
            </a:r>
            <a:r>
              <a:rPr lang="en-US" dirty="0" smtClean="0"/>
              <a:t>Damascus</a:t>
            </a:r>
          </a:p>
          <a:p>
            <a:pPr marL="0" indent="0" algn="ctr">
              <a:buNone/>
            </a:pPr>
            <a:r>
              <a:rPr lang="en-US" dirty="0" smtClean="0"/>
              <a:t> </a:t>
            </a:r>
            <a:r>
              <a:rPr lang="en-US" sz="2800" dirty="0" smtClean="0"/>
              <a:t>Genesis 24:23-48</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28400" b="8801"/>
          <a:stretch/>
        </p:blipFill>
        <p:spPr>
          <a:xfrm>
            <a:off x="3879077" y="3810000"/>
            <a:ext cx="2867135" cy="242854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335" r="8544"/>
          <a:stretch/>
        </p:blipFill>
        <p:spPr>
          <a:xfrm>
            <a:off x="7191214" y="3022600"/>
            <a:ext cx="1681566" cy="34798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8745" y="1600200"/>
            <a:ext cx="3124200" cy="2086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378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dirty="0" smtClean="0"/>
              <a:t>David of Bethlehem</a:t>
            </a:r>
          </a:p>
          <a:p>
            <a:pPr marL="0" indent="0" algn="ctr">
              <a:buNone/>
            </a:pPr>
            <a:r>
              <a:rPr lang="en-US" dirty="0" smtClean="0"/>
              <a:t> </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1026" name="Picture 2" descr="http://i31.tinypic.com/1042pfn.jpg"/>
          <p:cNvPicPr>
            <a:picLocks noChangeAspect="1" noChangeArrowheads="1"/>
          </p:cNvPicPr>
          <p:nvPr/>
        </p:nvPicPr>
        <p:blipFill rotWithShape="1">
          <a:blip r:embed="rId3">
            <a:extLst>
              <a:ext uri="{28A0092B-C50C-407E-A947-70E740481C1C}">
                <a14:useLocalDpi xmlns:a14="http://schemas.microsoft.com/office/drawing/2010/main" val="0"/>
              </a:ext>
            </a:extLst>
          </a:blip>
          <a:srcRect l="4770" r="19928"/>
          <a:stretch/>
        </p:blipFill>
        <p:spPr bwMode="auto">
          <a:xfrm>
            <a:off x="4419600" y="1066799"/>
            <a:ext cx="3614983"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89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5050" y="273051"/>
            <a:ext cx="5111750" cy="5060950"/>
          </a:xfrm>
        </p:spPr>
        <p:txBody>
          <a:bodyPr>
            <a:normAutofit fontScale="70000" lnSpcReduction="20000"/>
          </a:bodyPr>
          <a:lstStyle/>
          <a:p>
            <a:pPr marL="0" indent="0" algn="ctr">
              <a:buNone/>
            </a:pPr>
            <a:r>
              <a:rPr lang="en-US" dirty="0" smtClean="0"/>
              <a:t>David of Bethlehem</a:t>
            </a:r>
          </a:p>
          <a:p>
            <a:pPr marL="0" indent="0" algn="ctr">
              <a:buNone/>
            </a:pPr>
            <a:r>
              <a:rPr lang="en-US" dirty="0" smtClean="0"/>
              <a:t> </a:t>
            </a:r>
            <a:r>
              <a:rPr lang="en-US" sz="2800" dirty="0" smtClean="0"/>
              <a:t>1 Samuel 17:34-37</a:t>
            </a:r>
            <a:endParaRPr lang="en-US" sz="2800" dirty="0"/>
          </a:p>
          <a:p>
            <a:pPr marL="0" indent="0" algn="ctr">
              <a:buNone/>
            </a:pPr>
            <a:r>
              <a:rPr lang="en-US" dirty="0"/>
              <a:t>But David said to Saul, “Your servant used to keep his father’s sheep, and when a lion or a bear came and took a lamb out of the flock, </a:t>
            </a:r>
            <a:r>
              <a:rPr lang="en-US" dirty="0" smtClean="0"/>
              <a:t>I </a:t>
            </a:r>
            <a:r>
              <a:rPr lang="en-US" dirty="0"/>
              <a:t>went out after it and struck it, and delivered </a:t>
            </a:r>
            <a:r>
              <a:rPr lang="en-US" i="1" dirty="0"/>
              <a:t>the lamb</a:t>
            </a:r>
            <a:r>
              <a:rPr lang="en-US" dirty="0"/>
              <a:t> from its mouth; and when it arose against me, I caught </a:t>
            </a:r>
            <a:r>
              <a:rPr lang="en-US" i="1" dirty="0"/>
              <a:t>it</a:t>
            </a:r>
            <a:r>
              <a:rPr lang="en-US" dirty="0"/>
              <a:t> by its beard, and struck and killed it. </a:t>
            </a:r>
            <a:r>
              <a:rPr lang="en-US" dirty="0" smtClean="0"/>
              <a:t>Your </a:t>
            </a:r>
            <a:r>
              <a:rPr lang="en-US" dirty="0"/>
              <a:t>servant has killed both lion and bear; and this uncircumcised Philistine will be like one of them, seeing he has defied the armies of the living God.” </a:t>
            </a:r>
            <a:endParaRPr lang="en-US" baseline="30000" dirty="0" smtClean="0"/>
          </a:p>
          <a:p>
            <a:pPr marL="0" indent="0" algn="ctr">
              <a:buNone/>
            </a:pPr>
            <a:r>
              <a:rPr lang="en-US" dirty="0" smtClean="0"/>
              <a:t> </a:t>
            </a:r>
            <a:r>
              <a:rPr lang="en-US" dirty="0"/>
              <a:t>Moreover David said, “The LORD, who delivered me from the paw of the lion and from the paw of the bear, He will deliver me from the hand of this Philistine</a:t>
            </a:r>
            <a:r>
              <a:rPr lang="en-US" dirty="0" smtClean="0"/>
              <a:t>.”</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8" name="Picture 2" descr="http://blog.londolozi.com/wp-content/uploads/2011/06/Majingi-Walking-to-Drink.jpg"/>
          <p:cNvPicPr>
            <a:picLocks noChangeAspect="1" noChangeArrowheads="1"/>
          </p:cNvPicPr>
          <p:nvPr/>
        </p:nvPicPr>
        <p:blipFill rotWithShape="1">
          <a:blip r:embed="rId3">
            <a:extLst>
              <a:ext uri="{28A0092B-C50C-407E-A947-70E740481C1C}">
                <a14:useLocalDpi xmlns:a14="http://schemas.microsoft.com/office/drawing/2010/main" val="0"/>
              </a:ext>
            </a:extLst>
          </a:blip>
          <a:srcRect l="24826"/>
          <a:stretch/>
        </p:blipFill>
        <p:spPr bwMode="auto">
          <a:xfrm flipH="1">
            <a:off x="3962400" y="5105018"/>
            <a:ext cx="1752600" cy="17232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balsas.lt/10/27/41fp080907b325_px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3826" y="5155805"/>
            <a:ext cx="2164560" cy="162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96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smtClean="0"/>
              <a:t>Isaiah of Judah</a:t>
            </a:r>
          </a:p>
          <a:p>
            <a:pPr marL="0" indent="0" algn="ctr">
              <a:buNone/>
            </a:pPr>
            <a:r>
              <a:rPr lang="en-US" dirty="0" smtClean="0"/>
              <a:t> </a:t>
            </a:r>
            <a:r>
              <a:rPr lang="en-US" sz="2800" dirty="0" smtClean="0"/>
              <a:t>Isaiah 6</a:t>
            </a:r>
            <a:endParaRPr lang="en-US" sz="2800" dirty="0"/>
          </a:p>
          <a:p>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3049214" cy="4724400"/>
          </a:xfrm>
          <a:prstGeom prst="rect">
            <a:avLst/>
          </a:prstGeom>
        </p:spPr>
      </p:pic>
      <p:sp>
        <p:nvSpPr>
          <p:cNvPr id="9" name="TextBox 8"/>
          <p:cNvSpPr txBox="1"/>
          <p:nvPr/>
        </p:nvSpPr>
        <p:spPr>
          <a:xfrm>
            <a:off x="381000" y="228600"/>
            <a:ext cx="3125414" cy="1200329"/>
          </a:xfrm>
          <a:prstGeom prst="rect">
            <a:avLst/>
          </a:prstGeom>
          <a:noFill/>
        </p:spPr>
        <p:txBody>
          <a:bodyPr wrap="square" rtlCol="0">
            <a:spAutoFit/>
          </a:bodyPr>
          <a:lstStyle/>
          <a:p>
            <a:endParaRPr lang="en-US" dirty="0" smtClean="0"/>
          </a:p>
          <a:p>
            <a:endParaRPr lang="en-US" dirty="0"/>
          </a:p>
          <a:p>
            <a:r>
              <a:rPr lang="en-US" dirty="0" smtClean="0">
                <a:effectLst>
                  <a:outerShdw blurRad="38100" dist="38100" dir="2700000" algn="tl">
                    <a:srgbClr val="000000">
                      <a:alpha val="43137"/>
                    </a:srgbClr>
                  </a:outerShdw>
                </a:effectLst>
              </a:rPr>
              <a:t>Testimonies from </a:t>
            </a:r>
          </a:p>
          <a:p>
            <a:pPr algn="ctr"/>
            <a:r>
              <a:rPr lang="en-US" dirty="0" smtClean="0">
                <a:effectLst>
                  <a:outerShdw blurRad="38100" dist="38100" dir="2700000" algn="tl">
                    <a:srgbClr val="000000">
                      <a:alpha val="43137"/>
                    </a:srgbClr>
                  </a:outerShdw>
                </a:effectLst>
              </a:rPr>
              <a:t>The Old Testament</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286000"/>
            <a:ext cx="4310230" cy="2862262"/>
          </a:xfrm>
          <a:prstGeom prst="rect">
            <a:avLst/>
          </a:prstGeom>
        </p:spPr>
      </p:pic>
    </p:spTree>
    <p:extLst>
      <p:ext uri="{BB962C8B-B14F-4D97-AF65-F5344CB8AC3E}">
        <p14:creationId xmlns:p14="http://schemas.microsoft.com/office/powerpoint/2010/main" val="42849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667</Words>
  <Application>Microsoft Office PowerPoint</Application>
  <PresentationFormat>On-screen Show (4:3)</PresentationFormat>
  <Paragraphs>175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The  Testimony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Testimonies</dc:title>
  <dc:creator>Owner</dc:creator>
  <cp:lastModifiedBy>B</cp:lastModifiedBy>
  <cp:revision>26</cp:revision>
  <dcterms:created xsi:type="dcterms:W3CDTF">2012-01-06T20:16:47Z</dcterms:created>
  <dcterms:modified xsi:type="dcterms:W3CDTF">2012-01-11T05:46:32Z</dcterms:modified>
</cp:coreProperties>
</file>